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77" r:id="rId4"/>
    <p:sldId id="260" r:id="rId5"/>
    <p:sldId id="261" r:id="rId6"/>
    <p:sldId id="263" r:id="rId7"/>
    <p:sldId id="286" r:id="rId8"/>
    <p:sldId id="287" r:id="rId9"/>
    <p:sldId id="288" r:id="rId10"/>
    <p:sldId id="264" r:id="rId11"/>
    <p:sldId id="265" r:id="rId12"/>
    <p:sldId id="271" r:id="rId13"/>
    <p:sldId id="274" r:id="rId14"/>
    <p:sldId id="273" r:id="rId15"/>
  </p:sldIdLst>
  <p:sldSz cx="18288000" cy="10287000"/>
  <p:notesSz cx="6858000" cy="9144000"/>
  <p:embeddedFontLst>
    <p:embeddedFont>
      <p:font typeface="阿里巴巴普惠体" panose="02010600030101010101" charset="-122"/>
      <p:regular r:id="rId16"/>
    </p:embeddedFont>
    <p:embeddedFont>
      <p:font typeface="字由点字倔强黑" panose="02010600030101010101" charset="-122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82576" y="1441590"/>
            <a:ext cx="5105424" cy="8845410"/>
            <a:chOff x="0" y="0"/>
            <a:chExt cx="6807232" cy="11793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07200" cy="11793855"/>
            </a:xfrm>
            <a:custGeom>
              <a:avLst/>
              <a:gdLst/>
              <a:ahLst/>
              <a:cxnLst/>
              <a:rect l="l" t="t" r="r" b="b"/>
              <a:pathLst>
                <a:path w="6807200" h="11793855">
                  <a:moveTo>
                    <a:pt x="0" y="0"/>
                  </a:moveTo>
                  <a:lnTo>
                    <a:pt x="6807200" y="0"/>
                  </a:lnTo>
                  <a:lnTo>
                    <a:pt x="6791833" y="30099"/>
                  </a:lnTo>
                  <a:lnTo>
                    <a:pt x="0" y="11793855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5105424" cy="8845410"/>
            <a:chOff x="0" y="0"/>
            <a:chExt cx="6807232" cy="11793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07200" cy="11793855"/>
            </a:xfrm>
            <a:custGeom>
              <a:avLst/>
              <a:gdLst/>
              <a:ahLst/>
              <a:cxnLst/>
              <a:rect l="l" t="t" r="r" b="b"/>
              <a:pathLst>
                <a:path w="6807200" h="11793855">
                  <a:moveTo>
                    <a:pt x="0" y="0"/>
                  </a:moveTo>
                  <a:lnTo>
                    <a:pt x="6807200" y="0"/>
                  </a:lnTo>
                  <a:lnTo>
                    <a:pt x="6791833" y="30099"/>
                  </a:lnTo>
                  <a:lnTo>
                    <a:pt x="0" y="11793855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1800000">
            <a:off x="15806383" y="2989551"/>
            <a:ext cx="1943148" cy="2866262"/>
            <a:chOff x="0" y="0"/>
            <a:chExt cx="2590864" cy="38216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90800" cy="3821557"/>
            </a:xfrm>
            <a:custGeom>
              <a:avLst/>
              <a:gdLst/>
              <a:ahLst/>
              <a:cxnLst/>
              <a:rect l="l" t="t" r="r" b="b"/>
              <a:pathLst>
                <a:path w="2590800" h="3821557">
                  <a:moveTo>
                    <a:pt x="0" y="1295400"/>
                  </a:moveTo>
                  <a:cubicBezTo>
                    <a:pt x="0" y="580009"/>
                    <a:pt x="580009" y="0"/>
                    <a:pt x="1295400" y="0"/>
                  </a:cubicBezTo>
                  <a:cubicBezTo>
                    <a:pt x="2010791" y="0"/>
                    <a:pt x="2590800" y="580009"/>
                    <a:pt x="2590800" y="1295400"/>
                  </a:cubicBezTo>
                  <a:lnTo>
                    <a:pt x="2590800" y="2526157"/>
                  </a:lnTo>
                  <a:cubicBezTo>
                    <a:pt x="2590800" y="3241548"/>
                    <a:pt x="2010791" y="3821557"/>
                    <a:pt x="1295400" y="3821557"/>
                  </a:cubicBezTo>
                  <a:cubicBezTo>
                    <a:pt x="580009" y="3821557"/>
                    <a:pt x="0" y="3241675"/>
                    <a:pt x="0" y="252628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3576" y="0"/>
            <a:ext cx="5685201" cy="7192550"/>
            <a:chOff x="0" y="0"/>
            <a:chExt cx="7580268" cy="9590066"/>
          </a:xfrm>
        </p:grpSpPr>
        <p:sp>
          <p:nvSpPr>
            <p:cNvPr id="9" name="Freeform 9"/>
            <p:cNvSpPr/>
            <p:nvPr/>
          </p:nvSpPr>
          <p:spPr>
            <a:xfrm>
              <a:off x="-183896" y="0"/>
              <a:ext cx="7764145" cy="9774047"/>
            </a:xfrm>
            <a:custGeom>
              <a:avLst/>
              <a:gdLst/>
              <a:ahLst/>
              <a:cxnLst/>
              <a:rect l="l" t="t" r="r" b="b"/>
              <a:pathLst>
                <a:path w="7764145" h="9774047">
                  <a:moveTo>
                    <a:pt x="4772533" y="0"/>
                  </a:moveTo>
                  <a:lnTo>
                    <a:pt x="7764145" y="0"/>
                  </a:lnTo>
                  <a:lnTo>
                    <a:pt x="2601468" y="8942197"/>
                  </a:lnTo>
                  <a:cubicBezTo>
                    <a:pt x="2243709" y="9561830"/>
                    <a:pt x="1451483" y="9774047"/>
                    <a:pt x="831850" y="9416415"/>
                  </a:cubicBezTo>
                  <a:cubicBezTo>
                    <a:pt x="212217" y="9058783"/>
                    <a:pt x="0" y="8266430"/>
                    <a:pt x="357632" y="7646797"/>
                  </a:cubicBezTo>
                  <a:lnTo>
                    <a:pt x="4772533" y="0"/>
                  </a:ln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17437" y="6746051"/>
            <a:ext cx="3618035" cy="3612114"/>
            <a:chOff x="0" y="0"/>
            <a:chExt cx="4824046" cy="4816152"/>
          </a:xfrm>
        </p:grpSpPr>
        <p:sp>
          <p:nvSpPr>
            <p:cNvPr id="11" name="Freeform 11"/>
            <p:cNvSpPr/>
            <p:nvPr/>
          </p:nvSpPr>
          <p:spPr>
            <a:xfrm>
              <a:off x="0" y="-14478"/>
              <a:ext cx="5007991" cy="4830572"/>
            </a:xfrm>
            <a:custGeom>
              <a:avLst/>
              <a:gdLst/>
              <a:ahLst/>
              <a:cxnLst/>
              <a:rect l="l" t="t" r="r" b="b"/>
              <a:pathLst>
                <a:path w="5007991" h="4830572">
                  <a:moveTo>
                    <a:pt x="3438271" y="17653"/>
                  </a:moveTo>
                  <a:cubicBezTo>
                    <a:pt x="3687191" y="0"/>
                    <a:pt x="3943858" y="54102"/>
                    <a:pt x="4176141" y="188214"/>
                  </a:cubicBezTo>
                  <a:cubicBezTo>
                    <a:pt x="4795774" y="545973"/>
                    <a:pt x="5007991" y="1338199"/>
                    <a:pt x="4650359" y="1957832"/>
                  </a:cubicBezTo>
                  <a:lnTo>
                    <a:pt x="2991739" y="4830572"/>
                  </a:lnTo>
                  <a:lnTo>
                    <a:pt x="0" y="4830572"/>
                  </a:lnTo>
                  <a:lnTo>
                    <a:pt x="2406523" y="662432"/>
                  </a:lnTo>
                  <a:cubicBezTo>
                    <a:pt x="2630043" y="275209"/>
                    <a:pt x="3023362" y="46990"/>
                    <a:pt x="3438271" y="17653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标题 8">
            <a:extLst>
              <a:ext uri="{FF2B5EF4-FFF2-40B4-BE49-F238E27FC236}">
                <a16:creationId xmlns:a16="http://schemas.microsoft.com/office/drawing/2014/main" id="{A566960C-413C-CE16-D613-E32FBD678A69}"/>
              </a:ext>
            </a:extLst>
          </p:cNvPr>
          <p:cNvSpPr>
            <a:spLocks noGrp="1"/>
          </p:cNvSpPr>
          <p:nvPr/>
        </p:nvSpPr>
        <p:spPr>
          <a:xfrm>
            <a:off x="2895600" y="973257"/>
            <a:ext cx="11540462" cy="5899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zh-CN" sz="5500" dirty="0"/>
              <a:t>区块链学院</a:t>
            </a:r>
            <a:br>
              <a:rPr lang="zh-CN" altLang="zh-CN" sz="5500" dirty="0"/>
            </a:br>
            <a:r>
              <a:rPr lang="en-US" altLang="zh-CN" sz="5500" dirty="0"/>
              <a:t>21</a:t>
            </a:r>
            <a:r>
              <a:rPr lang="zh-CN" altLang="en-US" sz="5500" dirty="0"/>
              <a:t>级项目实训</a:t>
            </a:r>
            <a:br>
              <a:rPr lang="zh-CN" altLang="zh-CN" sz="5500" dirty="0"/>
            </a:br>
            <a:r>
              <a:rPr lang="zh-CN" altLang="zh-CN" sz="5500" b="1" dirty="0">
                <a:sym typeface="+mn-ea"/>
              </a:rPr>
              <a:t>（</a:t>
            </a:r>
            <a:r>
              <a:rPr lang="zh-CN" altLang="en-US" sz="5500" b="1" dirty="0">
                <a:sym typeface="+mn-ea"/>
              </a:rPr>
              <a:t>基于区块链技术的电子合同系统</a:t>
            </a:r>
            <a:r>
              <a:rPr lang="zh-CN" altLang="zh-CN" b="1" dirty="0"/>
              <a:t>）</a:t>
            </a:r>
            <a:endParaRPr lang="zh-CN" altLang="en-US" b="1" dirty="0"/>
          </a:p>
        </p:txBody>
      </p:sp>
      <p:sp>
        <p:nvSpPr>
          <p:cNvPr id="13" name="副标题 9">
            <a:extLst>
              <a:ext uri="{FF2B5EF4-FFF2-40B4-BE49-F238E27FC236}">
                <a16:creationId xmlns:a16="http://schemas.microsoft.com/office/drawing/2014/main" id="{5FE87943-E157-A997-374B-EAC132D436CF}"/>
              </a:ext>
            </a:extLst>
          </p:cNvPr>
          <p:cNvSpPr>
            <a:spLocks noGrp="1"/>
          </p:cNvSpPr>
          <p:nvPr/>
        </p:nvSpPr>
        <p:spPr>
          <a:xfrm>
            <a:off x="2895600" y="7566660"/>
            <a:ext cx="11118854" cy="1747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tx1"/>
                </a:solidFill>
                <a:latin typeface="+mn-ea"/>
                <a:sym typeface="+mn-ea"/>
              </a:rPr>
              <a:t>第一次</a:t>
            </a:r>
            <a:r>
              <a:rPr lang="zh-CN" altLang="en-US" sz="3200" dirty="0">
                <a:latin typeface="+mn-ea"/>
                <a:sym typeface="+mn-ea"/>
              </a:rPr>
              <a:t>项目汇报</a:t>
            </a:r>
            <a:endParaRPr lang="en-US" altLang="zh-CN" sz="3200" dirty="0">
              <a:latin typeface="+mn-ea"/>
              <a:sym typeface="+mn-ea"/>
            </a:endParaRPr>
          </a:p>
          <a:p>
            <a:r>
              <a:rPr lang="zh-CN" altLang="en-US" sz="3200" dirty="0">
                <a:latin typeface="+mn-ea"/>
                <a:sym typeface="+mn-ea"/>
              </a:rPr>
              <a:t>项目成员：徐峰 李钰晨 张雅萍 曾思雨</a:t>
            </a:r>
          </a:p>
          <a:p>
            <a:endParaRPr lang="zh-CN" altLang="en-US" dirty="0">
              <a:sym typeface="+mn-ea"/>
            </a:endParaRPr>
          </a:p>
        </p:txBody>
      </p:sp>
      <p:pic>
        <p:nvPicPr>
          <p:cNvPr id="14" name="图片 13" descr="电脑屏幕的照片上有字&#10;&#10;低可信度描述已自动生成">
            <a:extLst>
              <a:ext uri="{FF2B5EF4-FFF2-40B4-BE49-F238E27FC236}">
                <a16:creationId xmlns:a16="http://schemas.microsoft.com/office/drawing/2014/main" id="{9FDE4319-BCA8-2A40-2BC0-22FFF024F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104900"/>
            <a:ext cx="7388052" cy="1374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5" name="Freeform 5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315CBE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7" name="Freeform 7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315CBE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9" name="Freeform 9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122366" y="582545"/>
            <a:ext cx="404336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项目文档</a:t>
            </a:r>
            <a:endParaRPr lang="en-US" sz="600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3265535" y="1475970"/>
          <a:ext cx="11757025" cy="8329209"/>
        </p:xfrm>
        <a:graphic>
          <a:graphicData uri="http://schemas.openxmlformats.org/drawingml/2006/table">
            <a:tbl>
              <a:tblPr/>
              <a:tblGrid>
                <a:gridCol w="831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180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序号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文档类型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文档个数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文档总页数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03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项目启动文档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2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89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2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会议记录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3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3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3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周报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2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26</a:t>
                      </a:r>
                      <a:b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</a:b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月报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0</a:t>
                      </a:r>
                      <a:b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</a:b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0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48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2400">
                          <a:effectLst/>
                          <a:highlight>
                            <a:srgbClr val="E9EBF5"/>
                          </a:highlight>
                        </a:rPr>
                        <a:t>5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2400">
                          <a:effectLst/>
                          <a:highlight>
                            <a:srgbClr val="E9EBF5"/>
                          </a:highlight>
                        </a:rPr>
                        <a:t>可行性研究报告</a:t>
                      </a: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2400">
                          <a:effectLst/>
                          <a:highlight>
                            <a:srgbClr val="E9EBF5"/>
                          </a:highlight>
                        </a:rPr>
                        <a:t>1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2400">
                          <a:effectLst/>
                          <a:highlight>
                            <a:srgbClr val="E9EBF5"/>
                          </a:highlight>
                        </a:rPr>
                        <a:t>25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845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2400">
                          <a:effectLst/>
                          <a:highlight>
                            <a:srgbClr val="E9EBF5"/>
                          </a:highlight>
                        </a:rPr>
                        <a:t>6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2400">
                          <a:effectLst/>
                          <a:highlight>
                            <a:srgbClr val="E9EBF5"/>
                          </a:highlight>
                        </a:rPr>
                        <a:t>软件需求说明书</a:t>
                      </a: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2400">
                          <a:effectLst/>
                          <a:highlight>
                            <a:srgbClr val="E9EBF5"/>
                          </a:highlight>
                        </a:rPr>
                        <a:t>1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2400">
                          <a:effectLst/>
                          <a:highlight>
                            <a:srgbClr val="E9EBF5"/>
                          </a:highlight>
                        </a:rPr>
                        <a:t>26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498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effectLst/>
                          <a:highlight>
                            <a:srgbClr val="CFD5EA"/>
                          </a:highlight>
                        </a:rPr>
                        <a:t>7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接口开发文档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0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0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8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测试文档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1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12</a:t>
                      </a:r>
                      <a:b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</a:b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9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操作使用手册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0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0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10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安装手册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0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0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11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视频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</a:t>
                      </a:r>
                      <a:b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</a:b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0</a:t>
                      </a:r>
                      <a:b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</a:br>
                      <a:endParaRPr lang="zh-CN" altLang="en-US" sz="2400" dirty="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9629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12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其他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0</a:t>
                      </a:r>
                      <a:b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</a:b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0</a:t>
                      </a:r>
                      <a:b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</a:br>
                      <a:endParaRPr lang="zh-CN" altLang="en-US" sz="2400" dirty="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4336" marR="64336" marT="32168" marB="32168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5" name="Freeform 5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7" name="Freeform 7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9" name="Freeform 9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122366" y="582545"/>
            <a:ext cx="404336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工作量</a:t>
            </a:r>
            <a:endParaRPr lang="en-US" sz="600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14262"/>
              </p:ext>
            </p:extLst>
          </p:nvPr>
        </p:nvGraphicFramePr>
        <p:xfrm>
          <a:off x="3162300" y="2552700"/>
          <a:ext cx="11963400" cy="5578433"/>
        </p:xfrm>
        <a:graphic>
          <a:graphicData uri="http://schemas.openxmlformats.org/drawingml/2006/table">
            <a:tbl>
              <a:tblPr/>
              <a:tblGrid>
                <a:gridCol w="718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5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1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4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2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42714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序号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姓名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第一周（小时）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第二周（小时）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第三周（小时）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第四周（小时）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977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徐峰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effectLst/>
                          <a:highlight>
                            <a:srgbClr val="CFD5EA"/>
                          </a:highlight>
                        </a:rPr>
                        <a:t>5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7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8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12</a:t>
                      </a:r>
                      <a:endParaRPr lang="zh-CN" altLang="en-US" sz="2400" dirty="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725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2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李钰晨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effectLst/>
                          <a:highlight>
                            <a:srgbClr val="E9EBF5"/>
                          </a:highlight>
                        </a:rPr>
                        <a:t>5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7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8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14</a:t>
                      </a: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77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3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张雅萍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effectLst/>
                          <a:highlight>
                            <a:srgbClr val="CFD5EA"/>
                          </a:highlight>
                        </a:rPr>
                        <a:t>4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6</a:t>
                      </a:r>
                      <a:endParaRPr lang="zh-CN" altLang="en-US" sz="2400" dirty="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8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13</a:t>
                      </a: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977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曾思雨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effectLst/>
                          <a:highlight>
                            <a:srgbClr val="E9EBF5"/>
                          </a:highlight>
                        </a:rPr>
                        <a:t>4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6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7</a:t>
                      </a:r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15</a:t>
                      </a:r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6877" marR="66877" marT="33439" marB="3343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5" name="Freeform 5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7" name="Freeform 7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9" name="Freeform 9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190107" y="582545"/>
            <a:ext cx="5907881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下</a:t>
            </a:r>
            <a:r>
              <a:rPr lang="zh-CN" alt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两周工作计划</a:t>
            </a:r>
            <a:endParaRPr lang="en-US" sz="600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3693207" y="2161955"/>
          <a:ext cx="10901680" cy="6906895"/>
        </p:xfrm>
        <a:graphic>
          <a:graphicData uri="http://schemas.openxmlformats.org/drawingml/2006/table">
            <a:tbl>
              <a:tblPr/>
              <a:tblGrid>
                <a:gridCol w="136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4845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序号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姓名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工作任务</a:t>
                      </a:r>
                      <a:endParaRPr lang="zh-CN" altLang="en-US" sz="2400" dirty="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09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徐峰</a:t>
                      </a:r>
                      <a:endParaRPr lang="zh-CN" altLang="en-US" sz="2400" dirty="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作为项目组长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组织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4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次会议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(4.17)</a:t>
                      </a:r>
                      <a:endParaRPr lang="zh-CN" altLang="en-US" sz="2400" dirty="0">
                        <a:solidFill>
                          <a:srgbClr val="000000"/>
                        </a:solidFill>
                        <a:effectLst/>
                        <a:highlight>
                          <a:srgbClr val="CFD5EA"/>
                        </a:highlight>
                      </a:endParaRP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2.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制定成员周任务（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4.8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）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3.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学习项目管理相关内容（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4.12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）</a:t>
                      </a:r>
                    </a:p>
                    <a:p>
                      <a:pPr fontAlgn="t"/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作为前端角色，需要完成的工作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1·.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完成合同管理的新增和删除功能（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4.10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）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2.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完成前端内容的相关学习（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4.14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）</a:t>
                      </a:r>
                    </a:p>
                    <a:p>
                      <a:pPr fontAlgn="t"/>
                      <a:br>
                        <a:rPr lang="zh-CN" altLang="en-US" sz="2400" dirty="0">
                          <a:solidFill>
                            <a:srgbClr val="FF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</a:br>
                      <a:endParaRPr lang="zh-CN" altLang="en-US" sz="2400" dirty="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796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2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李钰晨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作为后端开发人员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1.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highlight>
                            <a:srgbClr val="E9EBF5"/>
                          </a:highlight>
                        </a:rPr>
                        <a:t>实现对密码的加密存储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（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4.8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）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2.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实现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JWT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登录（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4.10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）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3.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实现登录功能的权限分离（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4.12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）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完成数据库的整体设计（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4.14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）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5.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合同管理增删改查的后端开发（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4.17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）</a:t>
                      </a:r>
                    </a:p>
                    <a:p>
                      <a:pPr fontAlgn="t"/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11" y="-102268"/>
            <a:ext cx="1507002" cy="1811088"/>
            <a:chOff x="0" y="0"/>
            <a:chExt cx="2009336" cy="2414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02345" y="-102268"/>
            <a:ext cx="1235022" cy="1070356"/>
            <a:chOff x="0" y="0"/>
            <a:chExt cx="1646696" cy="1427142"/>
          </a:xfrm>
        </p:grpSpPr>
        <p:sp>
          <p:nvSpPr>
            <p:cNvPr id="5" name="Freeform 5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65649" y="8976125"/>
            <a:ext cx="1618340" cy="1208607"/>
            <a:chOff x="0" y="0"/>
            <a:chExt cx="2157786" cy="1611476"/>
          </a:xfrm>
        </p:grpSpPr>
        <p:sp>
          <p:nvSpPr>
            <p:cNvPr id="7" name="Freeform 7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1801" y="8628977"/>
            <a:ext cx="572188" cy="1283784"/>
            <a:chOff x="0" y="0"/>
            <a:chExt cx="762918" cy="1711712"/>
          </a:xfrm>
        </p:grpSpPr>
        <p:sp>
          <p:nvSpPr>
            <p:cNvPr id="9" name="Freeform 9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186087" y="480390"/>
            <a:ext cx="5907881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下</a:t>
            </a:r>
            <a:r>
              <a:rPr lang="zh-CN" alt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两周工作计划</a:t>
            </a:r>
            <a:endParaRPr lang="en-US" sz="600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666762"/>
              </p:ext>
            </p:extLst>
          </p:nvPr>
        </p:nvGraphicFramePr>
        <p:xfrm>
          <a:off x="3716810" y="1864948"/>
          <a:ext cx="10846435" cy="6666711"/>
        </p:xfrm>
        <a:graphic>
          <a:graphicData uri="http://schemas.openxmlformats.org/drawingml/2006/table">
            <a:tbl>
              <a:tblPr/>
              <a:tblGrid>
                <a:gridCol w="1353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495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序号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姓名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b="1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工作任务</a:t>
                      </a:r>
                      <a:endParaRPr lang="zh-CN" altLang="en-US" sz="240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334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3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张雅萍</a:t>
                      </a:r>
                      <a:endParaRPr lang="zh-CN" altLang="en-US" sz="240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作为前端人员：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完成前端合同管理的修改，搜索以及分页功能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(4.17)</a:t>
                      </a:r>
                      <a:endParaRPr lang="zh-CN" altLang="en-US" sz="2400" dirty="0">
                        <a:solidFill>
                          <a:srgbClr val="000000"/>
                        </a:solidFill>
                        <a:effectLst/>
                        <a:highlight>
                          <a:srgbClr val="CFD5EA"/>
                        </a:highlight>
                      </a:endParaRP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2.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学习PageHelper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(4.6)</a:t>
                      </a:r>
                      <a:endParaRPr lang="zh-CN" altLang="en-US" sz="2400" dirty="0">
                        <a:solidFill>
                          <a:srgbClr val="000000"/>
                        </a:solidFill>
                        <a:effectLst/>
                        <a:highlight>
                          <a:srgbClr val="CFD5EA"/>
                        </a:highlight>
                      </a:endParaRP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3.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完善登录注册的表单校验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(4.12)</a:t>
                      </a:r>
                      <a:endParaRPr lang="zh-CN" altLang="en-US" sz="2400" dirty="0">
                        <a:solidFill>
                          <a:srgbClr val="000000"/>
                        </a:solidFill>
                        <a:effectLst/>
                        <a:highlight>
                          <a:srgbClr val="CFD5EA"/>
                        </a:highlight>
                      </a:endParaRPr>
                    </a:p>
                    <a:p>
                      <a:pPr fontAlgn="t"/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作为测试人员：</a:t>
                      </a: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编写下周前端内容相应的测试用例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(4.15)</a:t>
                      </a:r>
                      <a:endParaRPr lang="zh-CN" altLang="en-US" sz="2400" dirty="0">
                        <a:solidFill>
                          <a:srgbClr val="000000"/>
                        </a:solidFill>
                        <a:effectLst/>
                        <a:highlight>
                          <a:srgbClr val="CFD5EA"/>
                        </a:highlight>
                      </a:endParaRP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2.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学习前端测试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(4.15)</a:t>
                      </a:r>
                    </a:p>
                    <a:p>
                      <a:pPr fontAlgn="t"/>
                      <a:endParaRPr lang="zh-CN" altLang="en-US" sz="2400" dirty="0">
                        <a:solidFill>
                          <a:srgbClr val="000000"/>
                        </a:solidFill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3550"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曾思雨</a:t>
                      </a:r>
                      <a:endParaRPr lang="zh-CN" altLang="en-US" sz="240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作为文档人员</a:t>
                      </a:r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1.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完成并更新测试报告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(4.17)</a:t>
                      </a:r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2.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完成文档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ai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的相关学习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(4.8)</a:t>
                      </a:r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  <a:p>
                      <a:pPr fontAlgn="t"/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作为测试人员</a:t>
                      </a:r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1.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完成测试版本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2.0(4.17)</a:t>
                      </a:r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2.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测试完成的相关功能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(4.17)</a:t>
                      </a:r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  <a:p>
                      <a:pPr fontAlgn="t"/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3.</a:t>
                      </a:r>
                      <a:r>
                        <a:rPr lang="zh-CN" altLang="en-US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完成测试内容的相关学习</a:t>
                      </a:r>
                      <a:r>
                        <a:rPr lang="en-US" altLang="zh-CN" sz="2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(4.12)</a:t>
                      </a:r>
                      <a:endParaRPr lang="zh-CN" altLang="en-US" sz="2400" dirty="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78585" marR="78585" marT="39293" marB="39293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182576" y="1441590"/>
            <a:ext cx="5105424" cy="8845410"/>
            <a:chOff x="0" y="0"/>
            <a:chExt cx="6807232" cy="117938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07200" cy="11793855"/>
            </a:xfrm>
            <a:custGeom>
              <a:avLst/>
              <a:gdLst/>
              <a:ahLst/>
              <a:cxnLst/>
              <a:rect l="l" t="t" r="r" b="b"/>
              <a:pathLst>
                <a:path w="6807200" h="11793855">
                  <a:moveTo>
                    <a:pt x="0" y="0"/>
                  </a:moveTo>
                  <a:lnTo>
                    <a:pt x="6807200" y="0"/>
                  </a:lnTo>
                  <a:lnTo>
                    <a:pt x="6791833" y="30099"/>
                  </a:lnTo>
                  <a:lnTo>
                    <a:pt x="0" y="11793855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5105424" cy="8845410"/>
            <a:chOff x="0" y="0"/>
            <a:chExt cx="6807232" cy="117938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07200" cy="11793855"/>
            </a:xfrm>
            <a:custGeom>
              <a:avLst/>
              <a:gdLst/>
              <a:ahLst/>
              <a:cxnLst/>
              <a:rect l="l" t="t" r="r" b="b"/>
              <a:pathLst>
                <a:path w="6807200" h="11793855">
                  <a:moveTo>
                    <a:pt x="0" y="0"/>
                  </a:moveTo>
                  <a:lnTo>
                    <a:pt x="6807200" y="0"/>
                  </a:lnTo>
                  <a:lnTo>
                    <a:pt x="6791833" y="30099"/>
                  </a:lnTo>
                  <a:lnTo>
                    <a:pt x="0" y="11793855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1800000">
            <a:off x="15570334" y="3032778"/>
            <a:ext cx="1943148" cy="2866262"/>
            <a:chOff x="0" y="0"/>
            <a:chExt cx="2590864" cy="38216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90800" cy="3821557"/>
            </a:xfrm>
            <a:custGeom>
              <a:avLst/>
              <a:gdLst/>
              <a:ahLst/>
              <a:cxnLst/>
              <a:rect l="l" t="t" r="r" b="b"/>
              <a:pathLst>
                <a:path w="2590800" h="3821557">
                  <a:moveTo>
                    <a:pt x="0" y="1295400"/>
                  </a:moveTo>
                  <a:cubicBezTo>
                    <a:pt x="0" y="580009"/>
                    <a:pt x="580009" y="0"/>
                    <a:pt x="1295400" y="0"/>
                  </a:cubicBezTo>
                  <a:cubicBezTo>
                    <a:pt x="2010791" y="0"/>
                    <a:pt x="2590800" y="580009"/>
                    <a:pt x="2590800" y="1295400"/>
                  </a:cubicBezTo>
                  <a:lnTo>
                    <a:pt x="2590800" y="2526157"/>
                  </a:lnTo>
                  <a:cubicBezTo>
                    <a:pt x="2590800" y="3241548"/>
                    <a:pt x="2010791" y="3821557"/>
                    <a:pt x="1295400" y="3821557"/>
                  </a:cubicBezTo>
                  <a:cubicBezTo>
                    <a:pt x="580009" y="3821557"/>
                    <a:pt x="0" y="3241675"/>
                    <a:pt x="0" y="252628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3576" y="0"/>
            <a:ext cx="5685201" cy="7192550"/>
            <a:chOff x="0" y="0"/>
            <a:chExt cx="7580268" cy="9590066"/>
          </a:xfrm>
        </p:grpSpPr>
        <p:sp>
          <p:nvSpPr>
            <p:cNvPr id="9" name="Freeform 9"/>
            <p:cNvSpPr/>
            <p:nvPr/>
          </p:nvSpPr>
          <p:spPr>
            <a:xfrm>
              <a:off x="-183896" y="0"/>
              <a:ext cx="7764145" cy="9774047"/>
            </a:xfrm>
            <a:custGeom>
              <a:avLst/>
              <a:gdLst/>
              <a:ahLst/>
              <a:cxnLst/>
              <a:rect l="l" t="t" r="r" b="b"/>
              <a:pathLst>
                <a:path w="7764145" h="9774047">
                  <a:moveTo>
                    <a:pt x="4772533" y="0"/>
                  </a:moveTo>
                  <a:lnTo>
                    <a:pt x="7764145" y="0"/>
                  </a:lnTo>
                  <a:lnTo>
                    <a:pt x="2601468" y="8942197"/>
                  </a:lnTo>
                  <a:cubicBezTo>
                    <a:pt x="2243709" y="9561830"/>
                    <a:pt x="1451483" y="9774047"/>
                    <a:pt x="831850" y="9416415"/>
                  </a:cubicBezTo>
                  <a:cubicBezTo>
                    <a:pt x="212217" y="9058783"/>
                    <a:pt x="0" y="8266430"/>
                    <a:pt x="357632" y="7646797"/>
                  </a:cubicBezTo>
                  <a:lnTo>
                    <a:pt x="4772533" y="0"/>
                  </a:ln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59224" y="6674886"/>
            <a:ext cx="3618035" cy="3612114"/>
            <a:chOff x="0" y="0"/>
            <a:chExt cx="4824046" cy="4816152"/>
          </a:xfrm>
        </p:grpSpPr>
        <p:sp>
          <p:nvSpPr>
            <p:cNvPr id="11" name="Freeform 11"/>
            <p:cNvSpPr/>
            <p:nvPr/>
          </p:nvSpPr>
          <p:spPr>
            <a:xfrm>
              <a:off x="0" y="-14478"/>
              <a:ext cx="5007991" cy="4830572"/>
            </a:xfrm>
            <a:custGeom>
              <a:avLst/>
              <a:gdLst/>
              <a:ahLst/>
              <a:cxnLst/>
              <a:rect l="l" t="t" r="r" b="b"/>
              <a:pathLst>
                <a:path w="5007991" h="4830572">
                  <a:moveTo>
                    <a:pt x="3438271" y="17653"/>
                  </a:moveTo>
                  <a:cubicBezTo>
                    <a:pt x="3687191" y="0"/>
                    <a:pt x="3943858" y="54102"/>
                    <a:pt x="4176141" y="188214"/>
                  </a:cubicBezTo>
                  <a:cubicBezTo>
                    <a:pt x="4795774" y="545973"/>
                    <a:pt x="5007991" y="1338199"/>
                    <a:pt x="4650359" y="1957832"/>
                  </a:cubicBezTo>
                  <a:lnTo>
                    <a:pt x="2991739" y="4830572"/>
                  </a:lnTo>
                  <a:lnTo>
                    <a:pt x="0" y="4830572"/>
                  </a:lnTo>
                  <a:lnTo>
                    <a:pt x="2406523" y="662432"/>
                  </a:lnTo>
                  <a:cubicBezTo>
                    <a:pt x="2630043" y="275209"/>
                    <a:pt x="3023362" y="46990"/>
                    <a:pt x="3438271" y="17653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074920" y="5421391"/>
            <a:ext cx="8077152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sz="5800" b="1" dirty="0">
                <a:solidFill>
                  <a:srgbClr val="000000"/>
                </a:solidFill>
                <a:latin typeface="宋体" charset="0"/>
                <a:ea typeface="宋体" charset="0"/>
                <a:cs typeface="宋体" charset="0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05448" y="3249099"/>
            <a:ext cx="8077152" cy="160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5"/>
              </a:lnSpc>
            </a:pPr>
            <a:r>
              <a:rPr lang="en-US" sz="10420" b="1" dirty="0" err="1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感谢您的观看</a:t>
            </a:r>
            <a:endParaRPr lang="en-US" sz="1042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3" name="Freeform 13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5" name="Freeform 15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7" name="Freeform 17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810382" y="3815739"/>
            <a:ext cx="3785766" cy="120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ea typeface="阿里巴巴普惠体"/>
              </a:rPr>
              <a:t>演示文稿是一种实用的工具，可以是演示，演讲，报告等。大部分时间，它们都是在为观众服务。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21" y="2986253"/>
            <a:ext cx="15278100" cy="505777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206658" y="536825"/>
            <a:ext cx="624840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项目介绍</a:t>
            </a:r>
            <a:endParaRPr lang="en-US" altLang="zh-CN" sz="600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2902603" y="1331247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3" name="Freeform 13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5" name="Freeform 15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7" name="Freeform 17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6206658" y="536825"/>
            <a:ext cx="624840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项目介绍</a:t>
            </a:r>
            <a:endParaRPr lang="en-US" altLang="zh-CN" sz="600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316841" y="1274099"/>
            <a:ext cx="16971017" cy="7982625"/>
          </a:xfrm>
          <a:prstGeom prst="rect">
            <a:avLst/>
          </a:prstGeom>
        </p:spPr>
        <p:txBody>
          <a:bodyPr wrap="none" rtlCol="0" anchor="t">
            <a:no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400" dirty="0"/>
              <a:t>1．用户与权限管理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（1）身份验证与权限管理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用户注册时进行身份验证，确保用户的唯一性。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设计权限管理，确保只有授权用户能够访问特定内容。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（2）用户管理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用户注册与身份验证。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提供用户个人资料的管理功能，包括个人信息修改与查看。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2．合同管理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（1）创建、编辑和删除电子合同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用户可以创建新的合同，设定合同名称、描述等信息。编辑现有电子合同信息，包括更新合同内容等。删除不再需要的合同。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（2）合同内容的去中心化存储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利用区块链技术实现电子合同的去中心化存储。合同文件存入IPFS文件系统中。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3．去中心化评估：提供电子合同评估，评估电子合同风险级别。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4. 合同上链：合同通过审核后，合同信息数据入链 Hyperledger Explorer。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5. 盖章管理：用户可以上传自己的印章，用于对合同进行盖章。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/>
              <a:t>6. 付费系统：根据合同金额进行梯度付费。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5" name="Freeform 5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7" name="Freeform 7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9" name="Freeform 9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34574" y="4385092"/>
            <a:ext cx="1057683" cy="1057683"/>
            <a:chOff x="0" y="0"/>
            <a:chExt cx="1410244" cy="14102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10208" cy="1410208"/>
            </a:xfrm>
            <a:custGeom>
              <a:avLst/>
              <a:gdLst/>
              <a:ahLst/>
              <a:cxnLst/>
              <a:rect l="l" t="t" r="r" b="b"/>
              <a:pathLst>
                <a:path w="1410208" h="1410208">
                  <a:moveTo>
                    <a:pt x="0" y="705104"/>
                  </a:moveTo>
                  <a:cubicBezTo>
                    <a:pt x="0" y="315722"/>
                    <a:pt x="315722" y="0"/>
                    <a:pt x="705104" y="0"/>
                  </a:cubicBezTo>
                  <a:cubicBezTo>
                    <a:pt x="1094486" y="0"/>
                    <a:pt x="1410208" y="315722"/>
                    <a:pt x="1410208" y="705104"/>
                  </a:cubicBezTo>
                  <a:cubicBezTo>
                    <a:pt x="1410208" y="1094486"/>
                    <a:pt x="1094486" y="1410208"/>
                    <a:pt x="705104" y="1410208"/>
                  </a:cubicBezTo>
                  <a:cubicBezTo>
                    <a:pt x="315722" y="1410208"/>
                    <a:pt x="0" y="1094613"/>
                    <a:pt x="0" y="7051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45274" y="4385092"/>
            <a:ext cx="1057683" cy="1057683"/>
            <a:chOff x="0" y="0"/>
            <a:chExt cx="1410244" cy="14102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0208" cy="1410208"/>
            </a:xfrm>
            <a:custGeom>
              <a:avLst/>
              <a:gdLst/>
              <a:ahLst/>
              <a:cxnLst/>
              <a:rect l="l" t="t" r="r" b="b"/>
              <a:pathLst>
                <a:path w="1410208" h="1410208">
                  <a:moveTo>
                    <a:pt x="0" y="705104"/>
                  </a:moveTo>
                  <a:cubicBezTo>
                    <a:pt x="0" y="315722"/>
                    <a:pt x="315722" y="0"/>
                    <a:pt x="705104" y="0"/>
                  </a:cubicBezTo>
                  <a:cubicBezTo>
                    <a:pt x="1094486" y="0"/>
                    <a:pt x="1410208" y="315722"/>
                    <a:pt x="1410208" y="705104"/>
                  </a:cubicBezTo>
                  <a:cubicBezTo>
                    <a:pt x="1410208" y="1094486"/>
                    <a:pt x="1094486" y="1410208"/>
                    <a:pt x="705104" y="1410208"/>
                  </a:cubicBezTo>
                  <a:cubicBezTo>
                    <a:pt x="315722" y="1410208"/>
                    <a:pt x="0" y="1094613"/>
                    <a:pt x="0" y="70510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Freeform 28"/>
          <p:cNvSpPr/>
          <p:nvPr/>
        </p:nvSpPr>
        <p:spPr>
          <a:xfrm>
            <a:off x="13636063" y="4671473"/>
            <a:ext cx="476103" cy="484920"/>
          </a:xfrm>
          <a:custGeom>
            <a:avLst/>
            <a:gdLst/>
            <a:ahLst/>
            <a:cxnLst/>
            <a:rect l="l" t="t" r="r" b="b"/>
            <a:pathLst>
              <a:path w="476103" h="484920">
                <a:moveTo>
                  <a:pt x="0" y="0"/>
                </a:moveTo>
                <a:lnTo>
                  <a:pt x="476104" y="0"/>
                </a:lnTo>
                <a:lnTo>
                  <a:pt x="476104" y="484920"/>
                </a:lnTo>
                <a:lnTo>
                  <a:pt x="0" y="48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29"/>
          <p:cNvSpPr/>
          <p:nvPr/>
        </p:nvSpPr>
        <p:spPr>
          <a:xfrm>
            <a:off x="4147014" y="4685333"/>
            <a:ext cx="632803" cy="457200"/>
          </a:xfrm>
          <a:custGeom>
            <a:avLst/>
            <a:gdLst/>
            <a:ahLst/>
            <a:cxnLst/>
            <a:rect l="l" t="t" r="r" b="b"/>
            <a:pathLst>
              <a:path w="632803" h="457200">
                <a:moveTo>
                  <a:pt x="0" y="0"/>
                </a:moveTo>
                <a:lnTo>
                  <a:pt x="632802" y="0"/>
                </a:lnTo>
                <a:lnTo>
                  <a:pt x="63280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554855" y="4675808"/>
            <a:ext cx="18678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字由点字倔强黑"/>
              </a:rPr>
              <a:t>主要业务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65555" y="4675808"/>
            <a:ext cx="186785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字由点字倔强黑"/>
              </a:rPr>
              <a:t>项目介绍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89844" y="582545"/>
            <a:ext cx="6308407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altLang="zh-CN" sz="6600" b="1" dirty="0" err="1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Youtrack</a:t>
            </a:r>
            <a:r>
              <a:rPr lang="zh-CN" altLang="en-US" sz="66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记录</a:t>
            </a:r>
            <a:endParaRPr lang="en-US" sz="660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10" name="图片 9" descr="upload_post_object_v2_34004754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00" y="2073914"/>
            <a:ext cx="8492261" cy="6406661"/>
          </a:xfrm>
          <a:prstGeom prst="rect">
            <a:avLst/>
          </a:prstGeom>
        </p:spPr>
      </p:pic>
      <p:pic>
        <p:nvPicPr>
          <p:cNvPr id="11" name="图片 10" descr="upload_post_object_v2_42045562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837" y="2330422"/>
            <a:ext cx="8184886" cy="58855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5" name="Freeform 5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7" name="Freeform 7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9" name="Freeform 9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Freeform 28"/>
          <p:cNvSpPr/>
          <p:nvPr/>
        </p:nvSpPr>
        <p:spPr>
          <a:xfrm>
            <a:off x="8733565" y="3445284"/>
            <a:ext cx="820870" cy="887427"/>
          </a:xfrm>
          <a:custGeom>
            <a:avLst/>
            <a:gdLst/>
            <a:ahLst/>
            <a:cxnLst/>
            <a:rect l="l" t="t" r="r" b="b"/>
            <a:pathLst>
              <a:path w="820870" h="887427">
                <a:moveTo>
                  <a:pt x="0" y="0"/>
                </a:moveTo>
                <a:lnTo>
                  <a:pt x="820870" y="0"/>
                </a:lnTo>
                <a:lnTo>
                  <a:pt x="820870" y="887428"/>
                </a:lnTo>
                <a:lnTo>
                  <a:pt x="0" y="887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7122366" y="582545"/>
            <a:ext cx="404336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项目</a:t>
            </a:r>
            <a:r>
              <a:rPr lang="en-US" altLang="zh-CN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logo</a:t>
            </a:r>
            <a:endParaRPr lang="en-US" sz="600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078" y="2537621"/>
            <a:ext cx="9343748" cy="521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 userDrawn="1"/>
        </p:nvSpPr>
        <p:spPr>
          <a:xfrm>
            <a:off x="11875415" y="3445258"/>
            <a:ext cx="5807574" cy="307293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3600">
                <a:latin typeface="宋体" charset="0"/>
                <a:ea typeface="宋体" charset="0"/>
                <a:cs typeface="宋体" charset="0"/>
              </a:rPr>
              <a:t>logo</a:t>
            </a:r>
            <a:r>
              <a:rPr lang="zh-CN" altLang="en-US" sz="3600">
                <a:latin typeface="宋体" charset="0"/>
                <a:ea typeface="宋体" charset="0"/>
                <a:cs typeface="宋体" charset="0"/>
              </a:rPr>
              <a:t>主体部分是由我们的项目名称构成其中包括中文和英文，这个脑袋代表着</a:t>
            </a:r>
            <a:r>
              <a:rPr lang="en-US" altLang="zh-CN" sz="3600">
                <a:latin typeface="宋体" charset="0"/>
                <a:ea typeface="宋体" charset="0"/>
                <a:cs typeface="宋体" charset="0"/>
              </a:rPr>
              <a:t>IPFS</a:t>
            </a:r>
            <a:r>
              <a:rPr lang="zh-CN" altLang="en-US" sz="3600">
                <a:latin typeface="宋体" charset="0"/>
                <a:ea typeface="宋体" charset="0"/>
                <a:cs typeface="宋体" charset="0"/>
              </a:rPr>
              <a:t>，在人的脑袋中有许多由直线连接的小点，他们分别代表着甲方和乙方，他们签定的合同</a:t>
            </a:r>
            <a:r>
              <a:rPr lang="en-US" altLang="zh-CN" sz="3600">
                <a:latin typeface="宋体" charset="0"/>
                <a:ea typeface="宋体" charset="0"/>
                <a:cs typeface="宋体" charset="0"/>
              </a:rPr>
              <a:t>,</a:t>
            </a:r>
            <a:r>
              <a:rPr lang="zh-CN" altLang="en-US" sz="3600">
                <a:latin typeface="宋体" charset="0"/>
                <a:ea typeface="宋体" charset="0"/>
                <a:cs typeface="宋体" charset="0"/>
              </a:rPr>
              <a:t>存储在</a:t>
            </a:r>
            <a:r>
              <a:rPr lang="en-US" altLang="zh-CN" sz="3600">
                <a:latin typeface="宋体" charset="0"/>
                <a:ea typeface="宋体" charset="0"/>
                <a:cs typeface="宋体" charset="0"/>
              </a:rPr>
              <a:t>IPFS</a:t>
            </a:r>
            <a:r>
              <a:rPr lang="zh-CN" altLang="en-US" sz="3600">
                <a:latin typeface="宋体" charset="0"/>
                <a:ea typeface="宋体" charset="0"/>
                <a:cs typeface="宋体" charset="0"/>
              </a:rPr>
              <a:t>中</a:t>
            </a:r>
            <a:r>
              <a:rPr lang="zh-CN" altLang="en-US" sz="3600">
                <a:latin typeface="Calibri" charset="0"/>
                <a:ea typeface="Calibri" charset="0"/>
                <a:cs typeface="Calibri" charset="0"/>
              </a:rPr>
              <a:t>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31257" y="582545"/>
            <a:ext cx="8425108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6000" b="1" dirty="0">
                <a:solidFill>
                  <a:srgbClr val="113AA6"/>
                </a:solidFill>
                <a:latin typeface="宋体" charset="0"/>
                <a:ea typeface="宋体" charset="0"/>
                <a:cs typeface="宋体" charset="0"/>
              </a:rPr>
              <a:t>目前已实现的功能点</a:t>
            </a:r>
            <a:endParaRPr lang="en-US" sz="6000" b="1" dirty="0">
              <a:solidFill>
                <a:srgbClr val="113AA6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3" name="Freeform 13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5" name="Freeform 15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7" name="Freeform 17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2398618" y="1998686"/>
          <a:ext cx="13490575" cy="7067168"/>
        </p:xfrm>
        <a:graphic>
          <a:graphicData uri="http://schemas.openxmlformats.org/drawingml/2006/table">
            <a:tbl>
              <a:tblPr/>
              <a:tblGrid>
                <a:gridCol w="908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1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449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8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序号</a:t>
                      </a:r>
                      <a:endParaRPr lang="zh-CN" altLang="en-US" sz="2800" dirty="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8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4472C4"/>
                          </a:highlight>
                        </a:rPr>
                        <a:t>实现的功能点概述</a:t>
                      </a:r>
                      <a:endParaRPr lang="zh-CN" altLang="en-US" sz="2800" dirty="0">
                        <a:effectLst/>
                        <a:highlight>
                          <a:srgbClr val="4472C4"/>
                        </a:highlight>
                      </a:endParaRP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098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5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1</a:t>
                      </a:r>
                      <a:endParaRPr lang="zh-CN" altLang="en-US" sz="5400" dirty="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登录功能主要包括用户名和密码输入验证（如用户名和密码不能为空）和用户反馈（提供清晰的登录成功或失败的反馈信息以及原因）。有助于优化用户体验，增强系统安全性、确保数据一致性。</a:t>
                      </a: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7806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5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2</a:t>
                      </a:r>
                      <a:endParaRPr lang="zh-CN" altLang="en-US" sz="5400" dirty="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注册功能包括用户名和密码的输入验证（如用户名和密码不能为空），安全性考虑（如用户名不能重复注册），用户反馈（提供清晰的注册成功或失败的反馈信息以及原因）以及后端处理（接收并处理用户提交的注册信息对用户名进行唯一性验证）这些功能点有助于提高注册功能的安全性、用户体验以及数据的一致性和准确性，同时也可以降低系统被滥用或攻击的风险，确保系统的稳定性和可靠性。</a:t>
                      </a: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283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5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3</a:t>
                      </a:r>
                      <a:endParaRPr lang="zh-CN" altLang="en-US" sz="5400" dirty="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数据库的初步设计</a:t>
                      </a:r>
                      <a:r>
                        <a:rPr lang="en-US" altLang="zh-CN" sz="28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(</a:t>
                      </a:r>
                      <a:r>
                        <a:rPr lang="zh-CN" altLang="en-US" sz="28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包括</a:t>
                      </a:r>
                      <a:r>
                        <a:rPr lang="en-US" altLang="zh-CN" sz="28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user</a:t>
                      </a:r>
                      <a:r>
                        <a:rPr lang="zh-CN" altLang="en-US" sz="28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表的设计</a:t>
                      </a:r>
                      <a:r>
                        <a:rPr lang="en-US" altLang="zh-CN" sz="28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  <a:t>)</a:t>
                      </a:r>
                      <a:b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CFD5EA"/>
                          </a:highlight>
                        </a:rPr>
                      </a:br>
                      <a:endParaRPr lang="zh-CN" altLang="en-US" sz="1400" dirty="0">
                        <a:effectLst/>
                        <a:highlight>
                          <a:srgbClr val="CFD5EA"/>
                        </a:highlight>
                      </a:endParaRP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5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4</a:t>
                      </a:r>
                      <a:endParaRPr lang="zh-CN" altLang="en-US" sz="5400" dirty="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8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  <a:t>主页的页面设计</a:t>
                      </a:r>
                      <a:endParaRPr lang="zh-CN" altLang="en-US" sz="2800" dirty="0">
                        <a:effectLst/>
                        <a:highlight>
                          <a:srgbClr val="E9EBF5"/>
                        </a:highlight>
                      </a:endParaRPr>
                    </a:p>
                    <a:p>
                      <a:pPr fontAlgn="t"/>
                      <a:b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E9EBF5"/>
                          </a:highlight>
                        </a:rPr>
                      </a:br>
                      <a:endParaRPr lang="zh-CN" altLang="en-US" sz="1400" dirty="0">
                        <a:effectLst/>
                        <a:highlight>
                          <a:srgbClr val="E9EBF5"/>
                        </a:highlight>
                      </a:endParaRPr>
                    </a:p>
                  </a:txBody>
                  <a:tcPr marL="68819" marR="68819" marT="34409" marB="34409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31257" y="582545"/>
            <a:ext cx="8425108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6000" b="1" dirty="0">
                <a:solidFill>
                  <a:srgbClr val="113AA6"/>
                </a:solidFill>
              </a:rPr>
              <a:t>登录页面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3" name="Freeform 13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5" name="Freeform 15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7" name="Freeform 17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图片 2" descr="upload_post_object_v2_28124615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96" y="1811148"/>
            <a:ext cx="15870608" cy="74442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31257" y="582545"/>
            <a:ext cx="8425108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6000" b="1" dirty="0">
                <a:solidFill>
                  <a:srgbClr val="113AA6"/>
                </a:solidFill>
              </a:rPr>
              <a:t>注册页面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3" name="Freeform 13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5" name="Freeform 15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7" name="Freeform 17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" name="图片 3" descr="upload_post_object_v2_3837909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78" y="1627000"/>
            <a:ext cx="15162501" cy="74417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31257" y="582545"/>
            <a:ext cx="8425108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zh-CN" altLang="en-US" sz="6000" b="1" dirty="0">
                <a:solidFill>
                  <a:srgbClr val="113AA6"/>
                </a:solidFill>
              </a:rPr>
              <a:t>主页面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507002" cy="1811088"/>
            <a:chOff x="0" y="0"/>
            <a:chExt cx="2009336" cy="24147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9394" cy="2414778"/>
            </a:xfrm>
            <a:custGeom>
              <a:avLst/>
              <a:gdLst/>
              <a:ahLst/>
              <a:cxnLst/>
              <a:rect l="l" t="t" r="r" b="b"/>
              <a:pathLst>
                <a:path w="2009394" h="2414778">
                  <a:moveTo>
                    <a:pt x="0" y="0"/>
                  </a:moveTo>
                  <a:lnTo>
                    <a:pt x="2009394" y="0"/>
                  </a:lnTo>
                  <a:lnTo>
                    <a:pt x="942594" y="1847723"/>
                  </a:lnTo>
                  <a:cubicBezTo>
                    <a:pt x="745998" y="2188337"/>
                    <a:pt x="400050" y="2388997"/>
                    <a:pt x="35179" y="2414778"/>
                  </a:cubicBezTo>
                  <a:lnTo>
                    <a:pt x="0" y="2413889"/>
                  </a:ln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6356" y="0"/>
            <a:ext cx="1235022" cy="1070356"/>
            <a:chOff x="0" y="0"/>
            <a:chExt cx="1646696" cy="1427142"/>
          </a:xfrm>
        </p:grpSpPr>
        <p:sp>
          <p:nvSpPr>
            <p:cNvPr id="13" name="Freeform 13"/>
            <p:cNvSpPr/>
            <p:nvPr/>
          </p:nvSpPr>
          <p:spPr>
            <a:xfrm>
              <a:off x="-74041" y="0"/>
              <a:ext cx="1720723" cy="1501140"/>
            </a:xfrm>
            <a:custGeom>
              <a:avLst/>
              <a:gdLst/>
              <a:ahLst/>
              <a:cxnLst/>
              <a:rect l="l" t="t" r="r" b="b"/>
              <a:pathLst>
                <a:path w="1720723" h="1501140">
                  <a:moveTo>
                    <a:pt x="516255" y="0"/>
                  </a:moveTo>
                  <a:lnTo>
                    <a:pt x="1720723" y="0"/>
                  </a:lnTo>
                  <a:lnTo>
                    <a:pt x="1047369" y="1166241"/>
                  </a:lnTo>
                  <a:cubicBezTo>
                    <a:pt x="903351" y="1415669"/>
                    <a:pt x="584327" y="1501140"/>
                    <a:pt x="334899" y="1357122"/>
                  </a:cubicBezTo>
                  <a:cubicBezTo>
                    <a:pt x="85471" y="1213104"/>
                    <a:pt x="0" y="894207"/>
                    <a:pt x="144018" y="644652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69660" y="9078393"/>
            <a:ext cx="1618340" cy="1208607"/>
            <a:chOff x="0" y="0"/>
            <a:chExt cx="2157786" cy="1611476"/>
          </a:xfrm>
        </p:grpSpPr>
        <p:sp>
          <p:nvSpPr>
            <p:cNvPr id="15" name="Freeform 15"/>
            <p:cNvSpPr/>
            <p:nvPr/>
          </p:nvSpPr>
          <p:spPr>
            <a:xfrm>
              <a:off x="0" y="-12700"/>
              <a:ext cx="2157730" cy="1624203"/>
            </a:xfrm>
            <a:custGeom>
              <a:avLst/>
              <a:gdLst/>
              <a:ahLst/>
              <a:cxnLst/>
              <a:rect l="l" t="t" r="r" b="b"/>
              <a:pathLst>
                <a:path w="2157730" h="1624203">
                  <a:moveTo>
                    <a:pt x="1508760" y="15494"/>
                  </a:moveTo>
                  <a:cubicBezTo>
                    <a:pt x="1727708" y="0"/>
                    <a:pt x="1953387" y="47498"/>
                    <a:pt x="2157730" y="165481"/>
                  </a:cubicBezTo>
                  <a:lnTo>
                    <a:pt x="2157730" y="1624203"/>
                  </a:lnTo>
                  <a:lnTo>
                    <a:pt x="0" y="1624203"/>
                  </a:lnTo>
                  <a:lnTo>
                    <a:pt x="601345" y="582549"/>
                  </a:lnTo>
                  <a:cubicBezTo>
                    <a:pt x="798068" y="241935"/>
                    <a:pt x="1143889" y="41275"/>
                    <a:pt x="1508760" y="15494"/>
                  </a:cubicBezTo>
                  <a:close/>
                </a:path>
              </a:pathLst>
            </a:custGeom>
            <a:solidFill>
              <a:srgbClr val="4C77D2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715812" y="8731245"/>
            <a:ext cx="572188" cy="1283784"/>
            <a:chOff x="0" y="0"/>
            <a:chExt cx="762918" cy="1711712"/>
          </a:xfrm>
        </p:grpSpPr>
        <p:sp>
          <p:nvSpPr>
            <p:cNvPr id="17" name="Freeform 17"/>
            <p:cNvSpPr/>
            <p:nvPr/>
          </p:nvSpPr>
          <p:spPr>
            <a:xfrm>
              <a:off x="-43688" y="0"/>
              <a:ext cx="806577" cy="1755521"/>
            </a:xfrm>
            <a:custGeom>
              <a:avLst/>
              <a:gdLst/>
              <a:ahLst/>
              <a:cxnLst/>
              <a:rect l="l" t="t" r="r" b="b"/>
              <a:pathLst>
                <a:path w="806577" h="1755521">
                  <a:moveTo>
                    <a:pt x="806577" y="0"/>
                  </a:moveTo>
                  <a:lnTo>
                    <a:pt x="806577" y="1231392"/>
                  </a:lnTo>
                  <a:lnTo>
                    <a:pt x="618109" y="1557782"/>
                  </a:lnTo>
                  <a:cubicBezTo>
                    <a:pt x="533146" y="1704975"/>
                    <a:pt x="344805" y="1755521"/>
                    <a:pt x="197612" y="1670431"/>
                  </a:cubicBezTo>
                  <a:cubicBezTo>
                    <a:pt x="50419" y="1585341"/>
                    <a:pt x="0" y="1397127"/>
                    <a:pt x="84963" y="1249934"/>
                  </a:cubicBezTo>
                  <a:close/>
                </a:path>
              </a:pathLst>
            </a:custGeom>
            <a:solidFill>
              <a:srgbClr val="113AA6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" name="图片 3" descr="upload_post_object_v2_1164860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01" y="1600788"/>
            <a:ext cx="15965407" cy="74679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895</Words>
  <Application>Microsoft Office PowerPoint</Application>
  <PresentationFormat>自定义</PresentationFormat>
  <Paragraphs>172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阿里巴巴普惠体</vt:lpstr>
      <vt:lpstr>字由点字倔强黑</vt:lpstr>
      <vt:lpstr>宋体</vt:lpstr>
      <vt:lpstr>Calibri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蓝色简约风年度总结汇报PPT演示文稿</dc:title>
  <dc:creator>昭昭</dc:creator>
  <cp:lastModifiedBy>昭 昭</cp:lastModifiedBy>
  <cp:revision>4</cp:revision>
  <dcterms:created xsi:type="dcterms:W3CDTF">2024-04-02T14:22:25Z</dcterms:created>
  <dcterms:modified xsi:type="dcterms:W3CDTF">2024-04-03T02:52:21Z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2052-0.0.0.0</vt:lpwstr>
  </property>
</Properties>
</file>